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301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08F3DA5-2D94-4AD9-9CEE-F2FE26748839}">
  <a:tblStyle styleId="{808F3DA5-2D94-4AD9-9CEE-F2FE26748839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41" d="100"/>
          <a:sy n="141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343937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Relationship Id="rId3" Type="http://schemas.openxmlformats.org/officeDocument/2006/relationships/hyperlink" Target="http://pages.cs.wisc.edu/~arun/vision/SIGMODRecord15.pdf" TargetMode="Externa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806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51647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6045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48589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26750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94515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95510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50">
              <a:solidFill>
                <a:srgbClr val="444444"/>
              </a:solidFill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3128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79239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57446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http://tikiloungetalk.com/wp-content/uploads/2010/11/dorothy.jpg</a:t>
            </a:r>
          </a:p>
        </p:txBody>
      </p:sp>
    </p:spTree>
    <p:extLst>
      <p:ext uri="{BB962C8B-B14F-4D97-AF65-F5344CB8AC3E}">
        <p14:creationId xmlns:p14="http://schemas.microsoft.com/office/powerpoint/2010/main" val="772754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52734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38898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71449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41620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115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70109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97403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947723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15710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2480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851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1802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98166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84298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90832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395707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34865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9663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08932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9435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967866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12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71985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904121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http://motionpictureimaging.com/wp-content/uploads/sites/8/2012/07/wizard-of-oz-updated-1.jpg</a:t>
            </a:r>
          </a:p>
        </p:txBody>
      </p:sp>
    </p:spTree>
    <p:extLst>
      <p:ext uri="{BB962C8B-B14F-4D97-AF65-F5344CB8AC3E}">
        <p14:creationId xmlns:p14="http://schemas.microsoft.com/office/powerpoint/2010/main" val="129227272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http://pages.cs.wisc.edu/~arun/vision/SIGMODRecord15.pdf</a:t>
            </a:r>
          </a:p>
        </p:txBody>
      </p:sp>
    </p:spTree>
    <p:extLst>
      <p:ext uri="{BB962C8B-B14F-4D97-AF65-F5344CB8AC3E}">
        <p14:creationId xmlns:p14="http://schemas.microsoft.com/office/powerpoint/2010/main" val="172556696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http://scott.fortmann-roe.com/docs/BiasVariance.html</a:t>
            </a:r>
          </a:p>
        </p:txBody>
      </p:sp>
    </p:spTree>
    <p:extLst>
      <p:ext uri="{BB962C8B-B14F-4D97-AF65-F5344CB8AC3E}">
        <p14:creationId xmlns:p14="http://schemas.microsoft.com/office/powerpoint/2010/main" val="198479486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http://scott.fortmann-roe.com/docs/BiasVariance.html</a:t>
            </a:r>
          </a:p>
        </p:txBody>
      </p:sp>
    </p:spTree>
    <p:extLst>
      <p:ext uri="{BB962C8B-B14F-4D97-AF65-F5344CB8AC3E}">
        <p14:creationId xmlns:p14="http://schemas.microsoft.com/office/powerpoint/2010/main" val="158372316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http://scott.fortmann-roe.com/docs/BiasVariance.html</a:t>
            </a:r>
          </a:p>
        </p:txBody>
      </p:sp>
    </p:spTree>
    <p:extLst>
      <p:ext uri="{BB962C8B-B14F-4D97-AF65-F5344CB8AC3E}">
        <p14:creationId xmlns:p14="http://schemas.microsoft.com/office/powerpoint/2010/main" val="1722980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033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2952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518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061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062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8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Visual diagnostics for more informed machine learning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Rebecca Bilbro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District Data Labs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Pick model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Fit model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11700" y="1326775"/>
            <a:ext cx="8520600" cy="255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lnSpc>
                <a:spcPct val="145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A71D5D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sklearn.linear_model </a:t>
            </a:r>
            <a:r>
              <a:rPr lang="en" sz="2400">
                <a:solidFill>
                  <a:srgbClr val="A71D5D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LinearRegression</a:t>
            </a:r>
            <a:b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2400">
                <a:solidFill>
                  <a:srgbClr val="A71D5D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LogisticRegression()</a:t>
            </a:r>
            <a:b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model.fit(</a:t>
            </a:r>
            <a:r>
              <a:rPr lang="en" sz="2400">
                <a:solidFill>
                  <a:srgbClr val="0086B3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,y)</a:t>
            </a:r>
            <a:b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model.predict(</a:t>
            </a:r>
            <a:r>
              <a:rPr lang="en" sz="2400">
                <a:solidFill>
                  <a:srgbClr val="0086B3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Validate model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1D1F22"/>
                </a:solidFill>
                <a:highlight>
                  <a:srgbClr val="FFFFFF"/>
                </a:highlight>
              </a:rPr>
              <a:t>Every estimator has advantages and drawbacks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1D1F22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1D1F22"/>
                </a:solidFill>
                <a:highlight>
                  <a:srgbClr val="FFFFFF"/>
                </a:highlight>
              </a:rPr>
              <a:t>Generalization error</a:t>
            </a:r>
          </a:p>
          <a:p>
            <a:pPr marL="457200" lvl="0" indent="-228600" rtl="0">
              <a:spcBef>
                <a:spcPts val="0"/>
              </a:spcBef>
              <a:buClr>
                <a:srgbClr val="1D1F22"/>
              </a:buClr>
            </a:pPr>
            <a:r>
              <a:rPr lang="en">
                <a:solidFill>
                  <a:srgbClr val="1D1F22"/>
                </a:solidFill>
                <a:highlight>
                  <a:srgbClr val="FFFFFF"/>
                </a:highlight>
              </a:rPr>
              <a:t>Bias - average error for different training sets 				(Simplicity)</a:t>
            </a:r>
          </a:p>
          <a:p>
            <a:pPr marL="457200" lvl="0" indent="-228600" rtl="0">
              <a:spcBef>
                <a:spcPts val="0"/>
              </a:spcBef>
              <a:buClr>
                <a:srgbClr val="1D1F22"/>
              </a:buClr>
            </a:pPr>
            <a:r>
              <a:rPr lang="en">
                <a:solidFill>
                  <a:srgbClr val="1D1F22"/>
                </a:solidFill>
                <a:highlight>
                  <a:srgbClr val="FFFFFF"/>
                </a:highlight>
              </a:rPr>
              <a:t>Variance - how sensitive it is to varying training sets			(Specificity)</a:t>
            </a:r>
          </a:p>
          <a:p>
            <a:pPr marL="457200" lvl="0" indent="-228600" rtl="0">
              <a:spcBef>
                <a:spcPts val="0"/>
              </a:spcBef>
              <a:buClr>
                <a:srgbClr val="1D1F22"/>
              </a:buClr>
            </a:pPr>
            <a:r>
              <a:rPr lang="en">
                <a:solidFill>
                  <a:srgbClr val="1D1F22"/>
                </a:solidFill>
                <a:highlight>
                  <a:srgbClr val="FFFFFF"/>
                </a:highlight>
              </a:rPr>
              <a:t>Noise - property of the data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/>
        </p:nvSpPr>
        <p:spPr>
          <a:xfrm>
            <a:off x="623400" y="1066800"/>
            <a:ext cx="7931100" cy="135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Adding more features</a:t>
            </a:r>
          </a:p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Decreasing penalty/regularization on current features</a:t>
            </a:r>
          </a:p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Adding complexity/a more sophisticated model (e.g. increasing polynomial degree)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title" idx="4294967295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1D1F22"/>
                </a:solidFill>
                <a:highlight>
                  <a:srgbClr val="FFFFFF"/>
                </a:highlight>
              </a:rPr>
              <a:t>High Bias? Try: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title" idx="4294967295"/>
          </p:nvPr>
        </p:nvSpPr>
        <p:spPr>
          <a:xfrm>
            <a:off x="311700" y="25024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1D1F22"/>
                </a:solidFill>
                <a:highlight>
                  <a:srgbClr val="FFFFFF"/>
                </a:highlight>
              </a:rPr>
              <a:t>High Variance? Try: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8" name="Shape 128"/>
          <p:cNvSpPr txBox="1"/>
          <p:nvPr/>
        </p:nvSpPr>
        <p:spPr>
          <a:xfrm>
            <a:off x="623400" y="3048000"/>
            <a:ext cx="79311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Using fewer features</a:t>
            </a:r>
          </a:p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Training on more samples</a:t>
            </a:r>
          </a:p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Increasing regularization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 idx="4294967295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1D1F22"/>
                </a:solidFill>
                <a:highlight>
                  <a:srgbClr val="FFFFFF"/>
                </a:highlight>
              </a:rPr>
              <a:t>Tools for Evaluation: Regression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134" name="Shape 134"/>
          <p:cNvGraphicFramePr/>
          <p:nvPr/>
        </p:nvGraphicFramePr>
        <p:xfrm>
          <a:off x="264675" y="1238250"/>
          <a:ext cx="8652150" cy="3078360"/>
        </p:xfrm>
        <a:graphic>
          <a:graphicData uri="http://schemas.openxmlformats.org/drawingml/2006/table">
            <a:tbl>
              <a:tblPr>
                <a:noFill/>
                <a:tableStyleId>{808F3DA5-2D94-4AD9-9CEE-F2FE26748839}</a:tableStyleId>
              </a:tblPr>
              <a:tblGrid>
                <a:gridCol w="1485100"/>
                <a:gridCol w="2503725"/>
                <a:gridCol w="4663325"/>
              </a:tblGrid>
              <a:tr h="3962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Metric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Measures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In Scikit-learn</a:t>
                      </a:r>
                    </a:p>
                  </a:txBody>
                  <a:tcPr marL="91425" marR="91425" marT="91425" marB="91425" anchor="ctr"/>
                </a:tc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Mean Square Error (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MSE, RMSE)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distance between 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predicted </a:t>
                      </a:r>
                      <a:r>
                        <a:rPr lang="en"/>
                        <a:t>values and actual values (more sensitive to outliers)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from sklearn.metrics import mean_squared_error</a:t>
                      </a:r>
                    </a:p>
                  </a:txBody>
                  <a:tcPr marL="91425" marR="91425" marT="91425" marB="91425" anchor="ctr"/>
                </a:tc>
              </a:tr>
              <a:tr h="3962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Absolute Error (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MAE, RAE)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distance between predicted values and actual values (less sensitive to outliers)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"/>
                        <a:t>from sklearn.metrics import mean_absolute_error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from sklearn.metrics import median_absolute_error</a:t>
                      </a:r>
                    </a:p>
                  </a:txBody>
                  <a:tcPr marL="91425" marR="91425" marT="91425" marB="91425" anchor="ctr"/>
                </a:tc>
              </a:tr>
              <a:tr h="3962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Coefficient of Determination (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R²)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% of variance explained by the regression;</a:t>
                      </a:r>
                      <a:r>
                        <a:rPr lang="en"/>
                        <a:t> how well future samples are likely to be predicted by the model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from sklearn.metrics import r2_score</a:t>
                      </a:r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 idx="4294967295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1D1F22"/>
                </a:solidFill>
                <a:highlight>
                  <a:srgbClr val="FFFFFF"/>
                </a:highlight>
              </a:rPr>
              <a:t>Tools for Evaluation: Classification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140" name="Shape 140"/>
          <p:cNvGraphicFramePr/>
          <p:nvPr/>
        </p:nvGraphicFramePr>
        <p:xfrm>
          <a:off x="264675" y="1238250"/>
          <a:ext cx="8652150" cy="3794550"/>
        </p:xfrm>
        <a:graphic>
          <a:graphicData uri="http://schemas.openxmlformats.org/drawingml/2006/table">
            <a:tbl>
              <a:tblPr>
                <a:noFill/>
                <a:tableStyleId>{808F3DA5-2D94-4AD9-9CEE-F2FE26748839}</a:tableStyleId>
              </a:tblPr>
              <a:tblGrid>
                <a:gridCol w="1571425"/>
                <a:gridCol w="3726400"/>
                <a:gridCol w="3354325"/>
              </a:tblGrid>
              <a:tr h="3962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Metric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Measures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In Scikit-learn</a:t>
                      </a:r>
                    </a:p>
                  </a:txBody>
                  <a:tcPr marL="91425" marR="91425" marT="91425" marB="91425" anchor="ctr"/>
                </a:tc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Precision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How many selected items are relevant?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from sklearn.metrics import precision_score</a:t>
                      </a:r>
                    </a:p>
                  </a:txBody>
                  <a:tcPr marL="91425" marR="91425" marT="91425" marB="91425" anchor="ctr"/>
                </a:tc>
              </a:tr>
              <a:tr h="3962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Recall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How many relevant items were selected?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from sklearn.metrics import recall_score</a:t>
                      </a:r>
                    </a:p>
                  </a:txBody>
                  <a:tcPr marL="91425" marR="91425" marT="91425" marB="91425" anchor="ctr"/>
                </a:tc>
              </a:tr>
              <a:tr h="3962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F1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Weighted average of precision &amp; recall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from sklearn.metrics import f1_score</a:t>
                      </a:r>
                    </a:p>
                  </a:txBody>
                  <a:tcPr marL="91425" marR="91425" marT="91425" marB="91425" anchor="ctr"/>
                </a:tc>
              </a:tr>
              <a:tr h="3962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Confusion Matrix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True positives, true negatives, false positives, false negatives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"/>
                        <a:t>from sklearn.metrics import confusion_matrix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100"/>
                    </a:p>
                  </a:txBody>
                  <a:tcPr marL="91425" marR="91425" marT="91425" marB="91425" anchor="ctr"/>
                </a:tc>
              </a:tr>
              <a:tr h="3962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ROC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True positive rate vs. false positive rate as classification threshold varies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from sklearn.metrics import roc</a:t>
                      </a:r>
                    </a:p>
                  </a:txBody>
                  <a:tcPr marL="91425" marR="91425" marT="91425" marB="91425" anchor="ctr"/>
                </a:tc>
              </a:tr>
              <a:tr h="3962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AUC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Aggregate accuracy as 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classification threshold varies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from sklearn.metrics import auc</a:t>
                      </a:r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true or false: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“Informed machine learning is hard”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?</a:t>
            </a: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true</a:t>
            </a:r>
            <a:r>
              <a:rPr lang="en">
                <a:solidFill>
                  <a:srgbClr val="CCCCCC"/>
                </a:solidFill>
              </a:rPr>
              <a:t> or false</a:t>
            </a:r>
            <a:r>
              <a:rPr lang="en"/>
              <a:t>: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“Informed machine learning is hard”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CCCC"/>
                </a:solidFill>
              </a:rPr>
              <a:t>?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761D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Nice to meet you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feature analysis</a:t>
            </a:r>
          </a:p>
        </p:txBody>
      </p:sp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274" y="1066800"/>
            <a:ext cx="5551074" cy="38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feature analysis</a:t>
            </a:r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9474" y="1143000"/>
            <a:ext cx="5549100" cy="381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feature analysis</a:t>
            </a:r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575" y="1128725"/>
            <a:ext cx="5653574" cy="388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1350" y="1123100"/>
            <a:ext cx="3944200" cy="394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feature analysis</a:t>
            </a: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feature analysis</a:t>
            </a:r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0523" y="1116125"/>
            <a:ext cx="5037925" cy="402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300" y="723900"/>
            <a:ext cx="6477000" cy="44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feature analysis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model selection</a:t>
            </a:r>
          </a:p>
        </p:txBody>
      </p:sp>
      <p:sp>
        <p:nvSpPr>
          <p:cNvPr id="197" name="Shape 197"/>
          <p:cNvSpPr/>
          <p:nvPr/>
        </p:nvSpPr>
        <p:spPr>
          <a:xfrm>
            <a:off x="342050" y="4720625"/>
            <a:ext cx="843900" cy="369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047000"/>
            <a:ext cx="8991324" cy="2998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model selection</a:t>
            </a:r>
          </a:p>
        </p:txBody>
      </p:sp>
      <p:sp>
        <p:nvSpPr>
          <p:cNvPr id="204" name="Shape 204"/>
          <p:cNvSpPr/>
          <p:nvPr/>
        </p:nvSpPr>
        <p:spPr>
          <a:xfrm>
            <a:off x="342050" y="4720625"/>
            <a:ext cx="843900" cy="369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225" y="1093924"/>
            <a:ext cx="7545248" cy="395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model selection</a:t>
            </a:r>
          </a:p>
        </p:txBody>
      </p:sp>
      <p:sp>
        <p:nvSpPr>
          <p:cNvPr id="211" name="Shape 211"/>
          <p:cNvSpPr/>
          <p:nvPr/>
        </p:nvSpPr>
        <p:spPr>
          <a:xfrm>
            <a:off x="342050" y="4720625"/>
            <a:ext cx="843900" cy="369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145" y="1017725"/>
            <a:ext cx="3269500" cy="17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1924" y="1041674"/>
            <a:ext cx="1361338" cy="163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17325" y="1067799"/>
            <a:ext cx="1361350" cy="133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2873375"/>
            <a:ext cx="4844400" cy="17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17320" y="2813824"/>
            <a:ext cx="3269500" cy="1857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Shape 2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96871" y="1054183"/>
            <a:ext cx="1361350" cy="1570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Shape 222"/>
          <p:cNvPicPr preferRelativeResize="0"/>
          <p:nvPr/>
        </p:nvPicPr>
        <p:blipFill rotWithShape="1">
          <a:blip r:embed="rId3">
            <a:alphaModFix/>
          </a:blip>
          <a:srcRect l="8579" t="-5868" r="14200" b="15444"/>
          <a:stretch/>
        </p:blipFill>
        <p:spPr>
          <a:xfrm>
            <a:off x="547200" y="555975"/>
            <a:ext cx="7533798" cy="4454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model selection</a:t>
            </a:r>
          </a:p>
        </p:txBody>
      </p:sp>
      <p:sp>
        <p:nvSpPr>
          <p:cNvPr id="224" name="Shape 224"/>
          <p:cNvSpPr/>
          <p:nvPr/>
        </p:nvSpPr>
        <p:spPr>
          <a:xfrm>
            <a:off x="342050" y="4720625"/>
            <a:ext cx="843900" cy="369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 sz="3600"/>
              <a:t>Where this is going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>
                <a:solidFill>
                  <a:srgbClr val="000000"/>
                </a:solidFill>
              </a:rPr>
              <a:t>Kansas</a:t>
            </a:r>
          </a:p>
          <a:p>
            <a:pPr marL="457200" lvl="0" indent="-228600"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>
                <a:solidFill>
                  <a:srgbClr val="000000"/>
                </a:solidFill>
              </a:rPr>
              <a:t>Oz</a:t>
            </a:r>
          </a:p>
          <a:p>
            <a:pPr marL="457200" lvl="0" indent="-228600"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>
                <a:solidFill>
                  <a:srgbClr val="000000"/>
                </a:solidFill>
              </a:rPr>
              <a:t>Yellow brick road</a:t>
            </a:r>
          </a:p>
          <a:p>
            <a:pPr marL="457200" lvl="0" indent="-228600"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>
                <a:solidFill>
                  <a:srgbClr val="000000"/>
                </a:solidFill>
              </a:rPr>
              <a:t>Ruby slippers</a:t>
            </a: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Shape 229"/>
          <p:cNvPicPr preferRelativeResize="0"/>
          <p:nvPr/>
        </p:nvPicPr>
        <p:blipFill rotWithShape="1">
          <a:blip r:embed="rId3">
            <a:alphaModFix/>
          </a:blip>
          <a:srcRect r="15247"/>
          <a:stretch/>
        </p:blipFill>
        <p:spPr>
          <a:xfrm>
            <a:off x="957499" y="358524"/>
            <a:ext cx="8188576" cy="48902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model selection</a:t>
            </a: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Shape 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474" y="547349"/>
            <a:ext cx="6685300" cy="45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Shape 2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evaluation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evaluation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242" name="Shape 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071650"/>
            <a:ext cx="8685950" cy="328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evaluation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93492"/>
            <a:ext cx="9144002" cy="2556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evaluation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254" name="Shape 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03266"/>
            <a:ext cx="9143998" cy="2536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Shape 259"/>
          <p:cNvPicPr preferRelativeResize="0"/>
          <p:nvPr/>
        </p:nvPicPr>
        <p:blipFill rotWithShape="1">
          <a:blip r:embed="rId3">
            <a:alphaModFix/>
          </a:blip>
          <a:srcRect l="29891" t="25717" r="29979" b="25712"/>
          <a:stretch/>
        </p:blipFill>
        <p:spPr>
          <a:xfrm>
            <a:off x="1571025" y="-98750"/>
            <a:ext cx="5775052" cy="524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tuning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265" name="Shape 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050" y="1433375"/>
            <a:ext cx="8420148" cy="315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tuning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271" name="Shape 2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08055"/>
            <a:ext cx="9143998" cy="2727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900" y="727524"/>
            <a:ext cx="6423224" cy="4415974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Shape 2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tuning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Shape 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0900" y="690075"/>
            <a:ext cx="5324600" cy="4529624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Shape 2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Visual tuning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true or false: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“Machine learning is hard”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?</a:t>
            </a:r>
          </a:p>
        </p:txBody>
      </p:sp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Workflow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289" name="Shape 2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9200" y="0"/>
            <a:ext cx="59994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394800" y="1284750"/>
            <a:ext cx="3091800" cy="2574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1. feature engineering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2. algorithm selection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3. parameter tuning</a:t>
            </a:r>
          </a:p>
        </p:txBody>
      </p:sp>
    </p:spTree>
  </p:cSld>
  <p:clrMapOvr>
    <a:masterClrMapping/>
  </p:clrMapOvr>
  <p:transition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5394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Shape 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824" y="0"/>
            <a:ext cx="704835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Shape 300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Shape 3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Wishlist</a:t>
            </a:r>
          </a:p>
        </p:txBody>
      </p:sp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Wishlist</a:t>
            </a:r>
          </a:p>
        </p:txBody>
      </p:sp>
      <p:pic>
        <p:nvPicPr>
          <p:cNvPr id="307" name="Shape 3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649" y="1066800"/>
            <a:ext cx="6048574" cy="4078124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Shape 308"/>
          <p:cNvSpPr txBox="1"/>
          <p:nvPr/>
        </p:nvSpPr>
        <p:spPr>
          <a:xfrm>
            <a:off x="8327100" y="4801625"/>
            <a:ext cx="1197900" cy="3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KNN</a:t>
            </a:r>
          </a:p>
        </p:txBody>
      </p:sp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Shape 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5150" y="1066800"/>
            <a:ext cx="5197737" cy="4076824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Shape 3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Wishlist</a:t>
            </a:r>
          </a:p>
        </p:txBody>
      </p:sp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CCC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Shape 3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0825" y="0"/>
            <a:ext cx="599945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CCCC"/>
                </a:solidFill>
              </a:rPr>
              <a:t>true or </a:t>
            </a:r>
            <a:r>
              <a:rPr lang="en"/>
              <a:t>false: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“Machine learning is hard”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CCCC"/>
                </a:solidFill>
              </a:rPr>
              <a:t>?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311700" y="1326775"/>
            <a:ext cx="8520600" cy="255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lnSpc>
                <a:spcPct val="145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A71D5D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sklearn.linear_model </a:t>
            </a:r>
            <a:r>
              <a:rPr lang="en" sz="2400">
                <a:solidFill>
                  <a:srgbClr val="A71D5D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LinearRegression</a:t>
            </a:r>
            <a:b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2400">
                <a:solidFill>
                  <a:srgbClr val="A71D5D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LogisticRegression()</a:t>
            </a:r>
            <a:b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model.fit(</a:t>
            </a:r>
            <a:r>
              <a:rPr lang="en" sz="2400">
                <a:solidFill>
                  <a:srgbClr val="0086B3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,y)</a:t>
            </a:r>
            <a:b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model.predict(</a:t>
            </a:r>
            <a:r>
              <a:rPr lang="en" sz="2400">
                <a:solidFill>
                  <a:srgbClr val="0086B3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How to do it</a:t>
            </a:r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 dirty="0">
                <a:solidFill>
                  <a:schemeClr val="dk1"/>
                </a:solidFill>
              </a:rPr>
              <a:t>Get </a:t>
            </a:r>
            <a:r>
              <a:rPr lang="en" dirty="0" smtClean="0">
                <a:solidFill>
                  <a:schemeClr val="dk1"/>
                </a:solidFill>
              </a:rPr>
              <a:t>data</a:t>
            </a:r>
            <a:endParaRPr lang="en-US" dirty="0" smtClean="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 dirty="0" smtClean="0">
                <a:solidFill>
                  <a:schemeClr val="dk1"/>
                </a:solidFill>
              </a:rPr>
              <a:t>Prep data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 dirty="0" smtClean="0">
                <a:solidFill>
                  <a:schemeClr val="dk1"/>
                </a:solidFill>
              </a:rPr>
              <a:t>Pick mode</a:t>
            </a:r>
            <a:r>
              <a:rPr lang="en-US" dirty="0" smtClean="0">
                <a:solidFill>
                  <a:schemeClr val="dk1"/>
                </a:solidFill>
              </a:rPr>
              <a:t>l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 dirty="0" smtClean="0">
                <a:solidFill>
                  <a:schemeClr val="dk1"/>
                </a:solidFill>
              </a:rPr>
              <a:t>Fit </a:t>
            </a:r>
            <a:r>
              <a:rPr lang="en" dirty="0">
                <a:solidFill>
                  <a:schemeClr val="dk1"/>
                </a:solidFill>
              </a:rPr>
              <a:t>model </a:t>
            </a:r>
            <a:endParaRPr lang="en-US" dirty="0" smtClean="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 dirty="0" smtClean="0">
                <a:solidFill>
                  <a:schemeClr val="dk1"/>
                </a:solidFill>
              </a:rPr>
              <a:t>Validate model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AutoNum type="arabicPeriod"/>
            </a:pPr>
            <a:r>
              <a:rPr lang="en" dirty="0" smtClean="0">
                <a:solidFill>
                  <a:schemeClr val="dk1"/>
                </a:solidFill>
              </a:rPr>
              <a:t>Use </a:t>
            </a:r>
            <a:r>
              <a:rPr lang="en" dirty="0">
                <a:solidFill>
                  <a:schemeClr val="dk1"/>
                </a:solidFill>
              </a:rPr>
              <a:t>model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How to do it</a:t>
            </a:r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 dirty="0">
                <a:solidFill>
                  <a:schemeClr val="bg1">
                    <a:lumMod val="75000"/>
                  </a:schemeClr>
                </a:solidFill>
              </a:rPr>
              <a:t>Get </a:t>
            </a:r>
            <a:r>
              <a:rPr lang="en" dirty="0" smtClean="0">
                <a:solidFill>
                  <a:schemeClr val="bg1">
                    <a:lumMod val="75000"/>
                  </a:schemeClr>
                </a:solidFill>
              </a:rPr>
              <a:t>data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 dirty="0" smtClean="0">
                <a:solidFill>
                  <a:schemeClr val="dk1"/>
                </a:solidFill>
              </a:rPr>
              <a:t>Prep data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 dirty="0" smtClean="0">
                <a:solidFill>
                  <a:schemeClr val="dk1"/>
                </a:solidFill>
              </a:rPr>
              <a:t>Pick mode</a:t>
            </a:r>
            <a:r>
              <a:rPr lang="en-US" dirty="0" smtClean="0">
                <a:solidFill>
                  <a:schemeClr val="dk1"/>
                </a:solidFill>
              </a:rPr>
              <a:t>l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 dirty="0" smtClean="0">
                <a:solidFill>
                  <a:schemeClr val="dk1"/>
                </a:solidFill>
              </a:rPr>
              <a:t>Fit </a:t>
            </a:r>
            <a:r>
              <a:rPr lang="en" dirty="0">
                <a:solidFill>
                  <a:schemeClr val="dk1"/>
                </a:solidFill>
              </a:rPr>
              <a:t>model </a:t>
            </a:r>
            <a:endParaRPr lang="en-US" dirty="0" smtClean="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AutoNum type="arabicPeriod"/>
            </a:pPr>
            <a:r>
              <a:rPr lang="en" dirty="0" smtClean="0">
                <a:solidFill>
                  <a:schemeClr val="dk1"/>
                </a:solidFill>
              </a:rPr>
              <a:t>Validate model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AutoNum type="arabicPeriod"/>
            </a:pPr>
            <a:r>
              <a:rPr lang="en" dirty="0" smtClean="0">
                <a:solidFill>
                  <a:schemeClr val="bg1">
                    <a:lumMod val="75000"/>
                  </a:schemeClr>
                </a:solidFill>
              </a:rPr>
              <a:t>Use </a:t>
            </a:r>
            <a:r>
              <a:rPr lang="en" dirty="0">
                <a:solidFill>
                  <a:schemeClr val="bg1">
                    <a:lumMod val="75000"/>
                  </a:schemeClr>
                </a:solidFill>
              </a:rPr>
              <a:t>model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450740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Prep data, aka “Feature analysis”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451</Words>
  <Application>Microsoft Macintosh PowerPoint</Application>
  <PresentationFormat>On-screen Show (16:9)</PresentationFormat>
  <Paragraphs>132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8" baseType="lpstr">
      <vt:lpstr>Consolas</vt:lpstr>
      <vt:lpstr>Arial</vt:lpstr>
      <vt:lpstr>simple-light-2</vt:lpstr>
      <vt:lpstr>Visual diagnostics for more informed machine learning</vt:lpstr>
      <vt:lpstr>Nice to meet you</vt:lpstr>
      <vt:lpstr>Where this is going </vt:lpstr>
      <vt:lpstr>true or false:  “Machine learning is hard”  ?</vt:lpstr>
      <vt:lpstr>true or false:  “Machine learning is hard”  ?</vt:lpstr>
      <vt:lpstr>from sklearn.linear_model import LinearRegression model = LogisticRegression() model.fit(X,y) model.predict(X)</vt:lpstr>
      <vt:lpstr>How to do it</vt:lpstr>
      <vt:lpstr>How to do it</vt:lpstr>
      <vt:lpstr>Prep data, aka “Feature analysis”</vt:lpstr>
      <vt:lpstr>Pick model</vt:lpstr>
      <vt:lpstr>Fit model</vt:lpstr>
      <vt:lpstr>Validate model </vt:lpstr>
      <vt:lpstr>Every estimator has advantages and drawbacks </vt:lpstr>
      <vt:lpstr>High Bias? Try:</vt:lpstr>
      <vt:lpstr>Tools for Evaluation: Regression </vt:lpstr>
      <vt:lpstr>Tools for Evaluation: Classification </vt:lpstr>
      <vt:lpstr>true or false:  “Informed machine learning is hard”  ?</vt:lpstr>
      <vt:lpstr>true or false:  “Informed machine learning is hard”  ?</vt:lpstr>
      <vt:lpstr>PowerPoint Presentation</vt:lpstr>
      <vt:lpstr>Visual feature analysis</vt:lpstr>
      <vt:lpstr>Visual feature analysis</vt:lpstr>
      <vt:lpstr>Visual feature analysis</vt:lpstr>
      <vt:lpstr>Visual feature analysis</vt:lpstr>
      <vt:lpstr>Visual feature analysis</vt:lpstr>
      <vt:lpstr>Visual feature analysis </vt:lpstr>
      <vt:lpstr>Visual model selection</vt:lpstr>
      <vt:lpstr>Visual model selection</vt:lpstr>
      <vt:lpstr>Visual model selection</vt:lpstr>
      <vt:lpstr>Visual model selection</vt:lpstr>
      <vt:lpstr>Visual model selection</vt:lpstr>
      <vt:lpstr>Visual evaluation </vt:lpstr>
      <vt:lpstr>Visual evaluation </vt:lpstr>
      <vt:lpstr>Visual evaluation </vt:lpstr>
      <vt:lpstr>Visual evaluation </vt:lpstr>
      <vt:lpstr>PowerPoint Presentation</vt:lpstr>
      <vt:lpstr>Visual tuning </vt:lpstr>
      <vt:lpstr>Visual tuning </vt:lpstr>
      <vt:lpstr>Visual tuning </vt:lpstr>
      <vt:lpstr>Visual tuning </vt:lpstr>
      <vt:lpstr>Workflow </vt:lpstr>
      <vt:lpstr>PowerPoint Presentation</vt:lpstr>
      <vt:lpstr>Wishlist</vt:lpstr>
      <vt:lpstr>Wishlist</vt:lpstr>
      <vt:lpstr>Wishlist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diagnostics for more informed machine learning</dc:title>
  <cp:lastModifiedBy>Tonja White</cp:lastModifiedBy>
  <cp:revision>2</cp:revision>
  <dcterms:modified xsi:type="dcterms:W3CDTF">2016-05-09T01:21:51Z</dcterms:modified>
</cp:coreProperties>
</file>